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331" r:id="rId7"/>
    <p:sldId id="322" r:id="rId8"/>
    <p:sldId id="327" r:id="rId9"/>
    <p:sldId id="290" r:id="rId10"/>
    <p:sldId id="313" r:id="rId11"/>
    <p:sldId id="329" r:id="rId12"/>
    <p:sldId id="330" r:id="rId1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boto Condensed" panose="020B0604020202020204" charset="0"/>
      <p:regular r:id="rId19"/>
      <p:bold r:id="rId20"/>
      <p:italic r:id="rId21"/>
      <p:boldItalic r:id="rId22"/>
    </p:embeddedFont>
    <p:embeddedFont>
      <p:font typeface="Franklin Gothic" panose="020B0604020202020204" charset="0"/>
      <p:regular r:id="rId23"/>
      <p:bold r:id="rId24"/>
      <p:italic r:id="rId25"/>
      <p:boldItalic r:id="rId26"/>
    </p:embeddedFont>
    <p:embeddedFont>
      <p:font typeface="Roboto Mono" panose="020B0604020202020204" charset="0"/>
      <p:regular r:id="rId27"/>
      <p:bold r:id="rId28"/>
      <p:italic r:id="rId29"/>
      <p:boldItalic r:id="rId30"/>
    </p:embeddedFont>
    <p:embeddedFont>
      <p:font typeface="Bebas Neue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iD6Gc37gEtQqA/QDqQ+zS5XHdN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E8EF71-A0D9-46DE-9518-66A10D2B5305}">
  <a:tblStyle styleId="{27E8EF71-A0D9-46DE-9518-66A10D2B5305}" styleName="Table_0">
    <a:wholeTbl>
      <a:tcTxStyle b="off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8"/>
          </a:solidFill>
        </a:fill>
      </a:tcStyle>
    </a:wholeTbl>
    <a:band1H>
      <a:tcTxStyle/>
      <a:tcStyle>
        <a:tcBdr/>
        <a:fill>
          <a:solidFill>
            <a:srgbClr val="CACB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BCD"/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</a:tcBdr>
        <a:fill>
          <a:solidFill>
            <a:srgbClr val="A9AAAE"/>
          </a:solidFill>
        </a:fill>
      </a:tcStyle>
    </a:lastCol>
    <a:firstCol>
      <a:tcTxStyle b="on" i="off"/>
      <a:tcStyle>
        <a:tcBdr>
          <a:right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</a:tcBdr>
        <a:fill>
          <a:solidFill>
            <a:srgbClr val="A9AAAE"/>
          </a:solidFill>
        </a:fill>
      </a:tcStyle>
    </a:firstCol>
    <a:lastRow>
      <a:tcTxStyle b="on" i="off"/>
      <a:tcStyle>
        <a:tcBdr>
          <a:top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A9AAAE"/>
          </a:solidFill>
        </a:fill>
      </a:tcStyle>
    </a:lastRow>
    <a:s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seCell>
    <a:s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swCell>
    <a:firstRow>
      <a:tcTxStyle b="on" i="off"/>
      <a:tcStyle>
        <a:tcBdr>
          <a:bottom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neCell>
    <a:n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610"/>
  </p:normalViewPr>
  <p:slideViewPr>
    <p:cSldViewPr snapToGrid="0" snapToObjects="1">
      <p:cViewPr varScale="1">
        <p:scale>
          <a:sx n="53" d="100"/>
          <a:sy n="53" d="100"/>
        </p:scale>
        <p:origin x="16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56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9655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02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1796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Fuente: https://</a:t>
            </a:r>
            <a:r>
              <a:rPr lang="es-ES" dirty="0" err="1"/>
              <a:t>scikit-learn.org</a:t>
            </a:r>
            <a:r>
              <a:rPr lang="es-ES" dirty="0"/>
              <a:t>/</a:t>
            </a:r>
            <a:r>
              <a:rPr lang="es-ES" dirty="0" err="1"/>
              <a:t>stable</a:t>
            </a:r>
            <a:r>
              <a:rPr lang="es-ES" dirty="0"/>
              <a:t>/tutorial/</a:t>
            </a:r>
            <a:r>
              <a:rPr lang="es-ES" dirty="0" err="1"/>
              <a:t>machine_learning_map</a:t>
            </a:r>
            <a:r>
              <a:rPr lang="es-ES" dirty="0"/>
              <a:t>/</a:t>
            </a:r>
            <a:r>
              <a:rPr lang="es-ES" dirty="0" err="1"/>
              <a:t>index.html</a:t>
            </a:r>
            <a:endParaRPr dirty="0"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3745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7831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744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8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4800" b="1">
                <a:solidFill>
                  <a:srgbClr val="FFFFFF"/>
                </a:solidFill>
              </a:defRPr>
            </a:lvl2pPr>
            <a:lvl3pPr lvl="2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4800" b="1">
                <a:solidFill>
                  <a:srgbClr val="FFFFFF"/>
                </a:solidFill>
              </a:defRPr>
            </a:lvl3pPr>
            <a:lvl4pPr lvl="3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4800" b="1">
                <a:solidFill>
                  <a:srgbClr val="FFFFFF"/>
                </a:solidFill>
              </a:defRPr>
            </a:lvl4pPr>
            <a:lvl5pPr lvl="4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4800" b="1">
                <a:solidFill>
                  <a:srgbClr val="FFFFFF"/>
                </a:solidFill>
              </a:defRPr>
            </a:lvl5pPr>
            <a:lvl6pPr lvl="5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4800" b="1">
                <a:solidFill>
                  <a:srgbClr val="FFFFFF"/>
                </a:solidFill>
              </a:defRPr>
            </a:lvl6pPr>
            <a:lvl7pPr lvl="6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4800" b="1">
                <a:solidFill>
                  <a:srgbClr val="FFFFFF"/>
                </a:solidFill>
              </a:defRPr>
            </a:lvl7pPr>
            <a:lvl8pPr lvl="7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4800" b="1">
                <a:solidFill>
                  <a:srgbClr val="FFFFFF"/>
                </a:solidFill>
              </a:defRPr>
            </a:lvl8pPr>
            <a:lvl9pPr lvl="8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>
            <a:spLocks noGrp="1"/>
          </p:cNvSpPr>
          <p:nvPr>
            <p:ph type="body" idx="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pic>
        <p:nvPicPr>
          <p:cNvPr id="19" name="Google Shape;1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0"/>
          <p:cNvSpPr txBox="1">
            <a:spLocks noGrp="1"/>
          </p:cNvSpPr>
          <p:nvPr>
            <p:ph type="body" idx="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0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0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0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" name="Google Shape;24;p30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32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36" name="Google Shape;36;p32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" name="Google Shape;37;p32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38" name="Google Shape;38;p32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>
  <p:cSld name="Título y objetos 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" name="Google Shape;41;p33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3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3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3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46" name="Google Shape;46;p33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cikit-learn.org/stable/getting_started.html" TargetMode="External"/><Relationship Id="rId4" Type="http://schemas.openxmlformats.org/officeDocument/2006/relationships/hyperlink" Target="https://scikit-learn.org/stable/tutorial/machine_learning_map/index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5400" dirty="0"/>
              <a:t>TRABAJANDO CON PREDICCIONES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77DB21-7ED3-1A4F-8C26-161C3B9F0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0386" y="2545274"/>
            <a:ext cx="8023225" cy="3479007"/>
          </a:xfrm>
        </p:spPr>
        <p:txBody>
          <a:bodyPr/>
          <a:lstStyle/>
          <a:p>
            <a:pPr marL="800100" indent="-571500" algn="just">
              <a:buFont typeface="Arial" panose="020B0604020202020204" pitchFamily="34" charset="0"/>
              <a:buChar char="•"/>
            </a:pPr>
            <a:r>
              <a:rPr lang="es-ES_tradnl" sz="2400" dirty="0"/>
              <a:t>Machine </a:t>
            </a:r>
            <a:r>
              <a:rPr lang="es-ES_tradnl" sz="2400" dirty="0" err="1"/>
              <a:t>Learning</a:t>
            </a:r>
            <a:r>
              <a:rPr lang="es-ES_tradnl" sz="2400" dirty="0"/>
              <a:t> permite que las máquinas aprendan en base a los datos.</a:t>
            </a:r>
          </a:p>
          <a:p>
            <a:pPr marL="800100" indent="-571500" algn="just">
              <a:buFont typeface="Arial" panose="020B0604020202020204" pitchFamily="34" charset="0"/>
              <a:buChar char="•"/>
            </a:pPr>
            <a:r>
              <a:rPr lang="es-ES_tradnl" sz="2400" dirty="0"/>
              <a:t>Permite resolver problemas complejos que con métodos tradicionales no es posible.</a:t>
            </a:r>
          </a:p>
          <a:p>
            <a:pPr marL="800100" indent="-571500" algn="just">
              <a:buFont typeface="Arial" panose="020B0604020202020204" pitchFamily="34" charset="0"/>
              <a:buChar char="•"/>
            </a:pPr>
            <a:r>
              <a:rPr lang="es-ES_tradnl" sz="2400" dirty="0"/>
              <a:t>Se trabajará con algunos algoritmos en aprendizaje supervisado y no supervisado.</a:t>
            </a:r>
          </a:p>
          <a:p>
            <a:pPr marL="800100" indent="-571500" algn="just">
              <a:buFont typeface="Arial" panose="020B0604020202020204" pitchFamily="34" charset="0"/>
              <a:buChar char="•"/>
            </a:pPr>
            <a:r>
              <a:rPr lang="es-ES_tradnl" sz="2400" dirty="0"/>
              <a:t>Se trabajará, principalmente, en clasificación y predicción.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47B68F-D962-C845-AFFD-13509781B5A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ES_tradnl" dirty="0"/>
              <a:t>CONCEPTOS REVISADOS</a:t>
            </a:r>
          </a:p>
        </p:txBody>
      </p:sp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 dirty="0"/>
              <a:t>RESUMEN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4051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DÓNDE ESTAMOS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2509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4F75A0-AA02-3B45-9143-357FA98F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MANOS A LA OBRA …</a:t>
            </a:r>
          </a:p>
        </p:txBody>
      </p:sp>
      <p:pic>
        <p:nvPicPr>
          <p:cNvPr id="4098" name="Picture 2" descr="Sintaxis básica para empezar con Python La sintaxis básica del lenguaje  Python">
            <a:extLst>
              <a:ext uri="{FF2B5EF4-FFF2-40B4-BE49-F238E27FC236}">
                <a16:creationId xmlns:a16="http://schemas.microsoft.com/office/drawing/2014/main" id="{952F6F9A-540E-424A-9A6E-C4CA9DD3C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322" y="1800784"/>
            <a:ext cx="5529356" cy="367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501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" descr="Imagen que contiene libro, estante, cuarto, biblioteca&#10;&#10;Descripción generada automáticamente"/>
          <p:cNvPicPr preferRelativeResize="0"/>
          <p:nvPr/>
        </p:nvPicPr>
        <p:blipFill rotWithShape="1">
          <a:blip r:embed="rId3">
            <a:alphaModFix amt="29000"/>
          </a:blip>
          <a:srcRect l="5510" r="5510"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"/>
          <p:cNvSpPr txBox="1"/>
          <p:nvPr/>
        </p:nvSpPr>
        <p:spPr>
          <a:xfrm>
            <a:off x="602900" y="2327775"/>
            <a:ext cx="7943100" cy="14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8500"/>
            </a:pPr>
            <a:r>
              <a:rPr lang="en-US" sz="8500" b="1" dirty="0">
                <a:solidFill>
                  <a:srgbClr val="DE307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MDY7101</a:t>
            </a:r>
            <a:endParaRPr sz="8500" b="0" i="0" u="none" strike="noStrike" cap="none" dirty="0">
              <a:solidFill>
                <a:srgbClr val="DE307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81" name="Google Shape;181;p2"/>
          <p:cNvSpPr txBox="1"/>
          <p:nvPr/>
        </p:nvSpPr>
        <p:spPr>
          <a:xfrm>
            <a:off x="602900" y="3862775"/>
            <a:ext cx="79382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Nombre del profesor</a:t>
            </a:r>
            <a:endParaRPr sz="3600" b="0" i="0" u="none" strike="noStrike" cap="non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82" name="Google Shape;182;p2"/>
          <p:cNvSpPr txBox="1"/>
          <p:nvPr/>
        </p:nvSpPr>
        <p:spPr>
          <a:xfrm>
            <a:off x="602899" y="4420425"/>
            <a:ext cx="7938199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correo@profesor.duoc.cl</a:t>
            </a:r>
            <a:endParaRPr sz="3000" b="0" i="0" u="none" strike="noStrike" cap="non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"/>
          <p:cNvSpPr txBox="1">
            <a:spLocks noGrp="1"/>
          </p:cNvSpPr>
          <p:nvPr>
            <p:ph type="body" idx="1"/>
          </p:nvPr>
        </p:nvSpPr>
        <p:spPr>
          <a:xfrm>
            <a:off x="285751" y="2634922"/>
            <a:ext cx="8297862" cy="227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s-ES_tradnl" sz="2800" dirty="0"/>
              <a:t>Presentar a </a:t>
            </a:r>
            <a:r>
              <a:rPr lang="es-ES_tradnl" sz="2800" dirty="0" err="1"/>
              <a:t>Scikit-learn</a:t>
            </a:r>
            <a:endParaRPr lang="es-ES_tradnl" sz="2800" dirty="0"/>
          </a:p>
          <a:p>
            <a:pPr marL="5080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s-ES_tradnl" sz="2800" dirty="0"/>
              <a:t>Recordar algunas técnicas de preparación de datos</a:t>
            </a:r>
          </a:p>
          <a:p>
            <a:pPr marL="5080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s-ES_tradnl" sz="2800" dirty="0"/>
              <a:t>Comenzar a trabajar con el primer modelo estadístico predictivo.</a:t>
            </a:r>
          </a:p>
        </p:txBody>
      </p:sp>
      <p:sp>
        <p:nvSpPr>
          <p:cNvPr id="188" name="Google Shape;188;p3"/>
          <p:cNvSpPr txBox="1">
            <a:spLocks noGrp="1"/>
          </p:cNvSpPr>
          <p:nvPr>
            <p:ph type="body" idx="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/>
          <a:p>
            <a:pPr marL="508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OBJETIVO DE LA CLASE</a:t>
            </a:r>
            <a:endParaRPr dirty="0"/>
          </a:p>
        </p:txBody>
      </p:sp>
      <p:sp>
        <p:nvSpPr>
          <p:cNvPr id="190" name="Google Shape;190;p3"/>
          <p:cNvSpPr txBox="1">
            <a:spLocks noGrp="1"/>
          </p:cNvSpPr>
          <p:nvPr>
            <p:ph type="sldNum" idx="4294967295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Scikit-learn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 dirty="0"/>
              <a:t>¿Qué es </a:t>
            </a:r>
            <a:r>
              <a:rPr lang="es-ES" dirty="0" err="1"/>
              <a:t>Scikit-learn</a:t>
            </a:r>
            <a:r>
              <a:rPr lang="es-ES" dirty="0"/>
              <a:t>?</a:t>
            </a:r>
            <a:endParaRPr dirty="0"/>
          </a:p>
        </p:txBody>
      </p:sp>
      <p:sp>
        <p:nvSpPr>
          <p:cNvPr id="6" name="Google Shape;176;p3">
            <a:extLst>
              <a:ext uri="{FF2B5EF4-FFF2-40B4-BE49-F238E27FC236}">
                <a16:creationId xmlns:a16="http://schemas.microsoft.com/office/drawing/2014/main" id="{AD285DF0-BFE8-724F-9631-E3AEAFCF2100}"/>
              </a:ext>
            </a:extLst>
          </p:cNvPr>
          <p:cNvSpPr/>
          <p:nvPr/>
        </p:nvSpPr>
        <p:spPr>
          <a:xfrm>
            <a:off x="519953" y="1607580"/>
            <a:ext cx="8183171" cy="203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s-ES" sz="28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Librería de Python que permite aplicar modelos de machine </a:t>
            </a:r>
            <a:r>
              <a:rPr lang="es-ES" sz="2800" i="1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es-ES" sz="28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de manera sencilla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1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4870EB-00D4-5E4F-B583-55B6C5055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350" y="3429000"/>
            <a:ext cx="3040775" cy="203209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 dirty="0"/>
              <a:t>¿Qué es </a:t>
            </a:r>
            <a:r>
              <a:rPr lang="es-ES" dirty="0" err="1"/>
              <a:t>Scikit-learn</a:t>
            </a:r>
            <a:r>
              <a:rPr lang="es-ES" dirty="0"/>
              <a:t>?</a:t>
            </a:r>
            <a:endParaRPr dirty="0"/>
          </a:p>
        </p:txBody>
      </p:sp>
      <p:sp>
        <p:nvSpPr>
          <p:cNvPr id="6" name="Google Shape;176;p3">
            <a:extLst>
              <a:ext uri="{FF2B5EF4-FFF2-40B4-BE49-F238E27FC236}">
                <a16:creationId xmlns:a16="http://schemas.microsoft.com/office/drawing/2014/main" id="{AD285DF0-BFE8-724F-9631-E3AEAFCF2100}"/>
              </a:ext>
            </a:extLst>
          </p:cNvPr>
          <p:cNvSpPr/>
          <p:nvPr/>
        </p:nvSpPr>
        <p:spPr>
          <a:xfrm>
            <a:off x="519953" y="1607580"/>
            <a:ext cx="8373035" cy="2964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just">
              <a:buSzPts val="2800"/>
              <a:buFont typeface="Arial" panose="020B0604020202020204" pitchFamily="34" charset="0"/>
              <a:buChar char="•"/>
            </a:pPr>
            <a:r>
              <a:rPr lang="es-ES" sz="28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Descripción disponible en: </a:t>
            </a:r>
            <a:r>
              <a:rPr lang="es-ES" sz="28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https://scikit-learn.org/stable/</a:t>
            </a:r>
            <a:endParaRPr lang="es-ES" sz="2800" i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just">
              <a:buSzPts val="2800"/>
              <a:buFont typeface="Arial" panose="020B0604020202020204" pitchFamily="34" charset="0"/>
              <a:buChar char="•"/>
            </a:pPr>
            <a:r>
              <a:rPr lang="es-ES" sz="28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Herramienta simple y eficiente para el análisis predictivo.</a:t>
            </a:r>
          </a:p>
          <a:p>
            <a:pPr marL="457200" lvl="0" indent="-457200" algn="just">
              <a:buSzPts val="2800"/>
              <a:buFont typeface="Arial" panose="020B0604020202020204" pitchFamily="34" charset="0"/>
              <a:buChar char="•"/>
            </a:pPr>
            <a:r>
              <a:rPr lang="es-ES" sz="28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Construida sobre </a:t>
            </a:r>
            <a:r>
              <a:rPr lang="es-ES" sz="2800" i="1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lang="es-ES" sz="28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ES" sz="2800" i="1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ScyPy</a:t>
            </a:r>
            <a:r>
              <a:rPr lang="es-ES" sz="28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s-ES" sz="2800" i="1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r>
              <a:rPr lang="es-ES" sz="28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lvl="0" indent="-457200" algn="just">
              <a:buSzPts val="2800"/>
              <a:buFont typeface="Arial" panose="020B0604020202020204" pitchFamily="34" charset="0"/>
              <a:buChar char="•"/>
            </a:pPr>
            <a:r>
              <a:rPr lang="es-ES" sz="28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Licencia BSD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1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4870EB-00D4-5E4F-B583-55B6C5055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220" y="5830364"/>
            <a:ext cx="1323097" cy="88420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95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 dirty="0"/>
              <a:t>MODELOS DISPONIBLES</a:t>
            </a:r>
            <a:endParaRPr dirty="0"/>
          </a:p>
        </p:txBody>
      </p:sp>
      <p:pic>
        <p:nvPicPr>
          <p:cNvPr id="3074" name="Picture 2" descr="Move mouse over image">
            <a:extLst>
              <a:ext uri="{FF2B5EF4-FFF2-40B4-BE49-F238E27FC236}">
                <a16:creationId xmlns:a16="http://schemas.microsoft.com/office/drawing/2014/main" id="{F77CF03C-047B-0142-93BF-523133C0E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82" y="1402855"/>
            <a:ext cx="8408894" cy="524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648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 dirty="0"/>
              <a:t>DÓNDE ESTUDIAR</a:t>
            </a:r>
            <a:endParaRPr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D3A877E-2863-694C-A076-4B4427E20B3D}"/>
              </a:ext>
            </a:extLst>
          </p:cNvPr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 </a:t>
            </a:r>
            <a:endParaRPr lang="es-ES_tradnl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4A0AE5E-786B-BD49-A4C4-97CB344F40D1}"/>
              </a:ext>
            </a:extLst>
          </p:cNvPr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 </a:t>
            </a:r>
            <a:endParaRPr lang="es-ES_tradnl" dirty="0"/>
          </a:p>
        </p:txBody>
      </p:sp>
      <p:sp>
        <p:nvSpPr>
          <p:cNvPr id="9" name="Google Shape;176;p3">
            <a:extLst>
              <a:ext uri="{FF2B5EF4-FFF2-40B4-BE49-F238E27FC236}">
                <a16:creationId xmlns:a16="http://schemas.microsoft.com/office/drawing/2014/main" id="{2F8478A3-440A-094A-82B4-F5C851F1660A}"/>
              </a:ext>
            </a:extLst>
          </p:cNvPr>
          <p:cNvSpPr/>
          <p:nvPr/>
        </p:nvSpPr>
        <p:spPr>
          <a:xfrm>
            <a:off x="601830" y="1828705"/>
            <a:ext cx="7705979" cy="144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s-CL" sz="1800" u="sng" dirty="0">
                <a:hlinkClick r:id="rId3"/>
              </a:rPr>
              <a:t>https://scikit-learn.org/stable/index.html</a:t>
            </a:r>
            <a:r>
              <a:rPr lang="es-CL" sz="1800" dirty="0"/>
              <a:t> </a:t>
            </a:r>
            <a:endParaRPr lang="es-CL" sz="3600" dirty="0"/>
          </a:p>
          <a:p>
            <a:r>
              <a:rPr lang="es-CL" sz="1800" u="sng" dirty="0">
                <a:hlinkClick r:id="rId4"/>
              </a:rPr>
              <a:t>https://scikit-learn.org/stable/tutorial/machine_learning_map/index.html</a:t>
            </a:r>
            <a:r>
              <a:rPr lang="es-CL" sz="1800" dirty="0"/>
              <a:t> </a:t>
            </a:r>
            <a:endParaRPr lang="es-CL" sz="3600" dirty="0"/>
          </a:p>
          <a:p>
            <a:r>
              <a:rPr lang="es-CL" sz="1800" u="sng" dirty="0">
                <a:hlinkClick r:id="rId5"/>
              </a:rPr>
              <a:t>https://scikit-learn.org/stable/getting_started.html</a:t>
            </a:r>
            <a:r>
              <a:rPr lang="es-CL" sz="1800" dirty="0"/>
              <a:t> </a:t>
            </a:r>
            <a:endParaRPr lang="es-ES" sz="3600" i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1043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PRIMERA PREDICCIÓN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94430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155</Words>
  <Application>Microsoft Office PowerPoint</Application>
  <PresentationFormat>Presentación en pantalla (4:3)</PresentationFormat>
  <Paragraphs>34</Paragraphs>
  <Slides>12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Calibri</vt:lpstr>
      <vt:lpstr>Roboto Condensed</vt:lpstr>
      <vt:lpstr>Franklin Gothic</vt:lpstr>
      <vt:lpstr>Roboto Mono</vt:lpstr>
      <vt:lpstr>Arial</vt:lpstr>
      <vt:lpstr>Bebas Neue</vt:lpstr>
      <vt:lpstr>Tema de Office</vt:lpstr>
      <vt:lpstr>TRABAJANDO CON PREDICCIONES</vt:lpstr>
      <vt:lpstr>Presentación de PowerPoint</vt:lpstr>
      <vt:lpstr>Presentación de PowerPoint</vt:lpstr>
      <vt:lpstr>Scikit-learn</vt:lpstr>
      <vt:lpstr>¿Qué es Scikit-learn?</vt:lpstr>
      <vt:lpstr>¿Qué es Scikit-learn?</vt:lpstr>
      <vt:lpstr>MODELOS DISPONIBLES</vt:lpstr>
      <vt:lpstr>DÓNDE ESTUDIAR</vt:lpstr>
      <vt:lpstr>PRIMERA PREDICCIÓN</vt:lpstr>
      <vt:lpstr>RESUMEN</vt:lpstr>
      <vt:lpstr>DÓNDE ESTAMOS</vt:lpstr>
      <vt:lpstr>MANOS A LA OBRA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MINERÍA DE DATOS</dc:title>
  <dc:creator>Escuela Informatica</dc:creator>
  <cp:lastModifiedBy>Maria Cristina Plaza M.</cp:lastModifiedBy>
  <cp:revision>97</cp:revision>
  <dcterms:modified xsi:type="dcterms:W3CDTF">2021-02-02T19:52:18Z</dcterms:modified>
</cp:coreProperties>
</file>